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0"/>
  </p:notesMasterIdLst>
  <p:sldIdLst>
    <p:sldId id="276" r:id="rId2"/>
    <p:sldId id="284" r:id="rId3"/>
    <p:sldId id="277" r:id="rId4"/>
    <p:sldId id="278" r:id="rId5"/>
    <p:sldId id="280" r:id="rId6"/>
    <p:sldId id="279" r:id="rId7"/>
    <p:sldId id="281" r:id="rId8"/>
    <p:sldId id="28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973210-B50A-4A51-90D6-6E8CB9DFDA0F}" type="datetimeFigureOut">
              <a:rPr lang="en-US"/>
              <a:pPr>
                <a:defRPr/>
              </a:pPr>
              <a:t>10/1/2012</a:t>
            </a:fld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2D4400E-D252-4D66-A7BD-044A1BEBE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071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 </a:t>
            </a:r>
          </a:p>
        </p:txBody>
      </p:sp>
      <p:sp>
        <p:nvSpPr>
          <p:cNvPr id="1126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fld id="{15B2E562-A95D-4514-93C9-D5F0C0D651EE}" type="slidenum">
              <a:rPr lang="en-US" sz="1200"/>
              <a:pPr algn="r"/>
              <a:t>2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B793F-3A5E-4DA1-A048-A5186FA1F3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3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4B971-3B37-414E-8A90-7A155258CD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2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D84A-2FBA-4D41-9FDD-7CBDB70E1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E899D-2E09-477B-B732-4C5915691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40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7874D-4E64-4DDA-8E5C-BA0335B7B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71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3FE94-E0E6-4B9B-8A09-11F861ABA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0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886EB-94E2-43CE-82C0-1A34CA868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1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22D58-44E1-47EC-825A-16596A846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69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A07CF-7336-431E-AD70-28C9FE8C9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72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ED8DD-8D20-4B1E-8D90-FA53F52C4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00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83151-4783-453F-9941-467AD14C0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4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EBBDC7-68CE-4BC4-8BBC-D290FA835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Arial Black" pitchFamily="34" charset="0"/>
              </a:rPr>
              <a:t>Naturalism and Humanitarianism</a:t>
            </a:r>
            <a:r>
              <a:rPr lang="en-US" sz="4000" smtClean="0">
                <a:latin typeface="Arial Black" pitchFamily="34" charset="0"/>
              </a:rPr>
              <a:t>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3820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smtClean="0">
                <a:latin typeface="Tahoma" pitchFamily="34" charset="0"/>
                <a:cs typeface="Tahoma" pitchFamily="34" charset="0"/>
              </a:rPr>
              <a:t>Naturalism 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is the doctrine that scientific procedures and laws are applicable to all phenomena.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latin typeface="Tahoma" pitchFamily="34" charset="0"/>
                <a:cs typeface="Tahoma" pitchFamily="34" charset="0"/>
              </a:rPr>
              <a:t>Evolutionary Theory</a:t>
            </a:r>
            <a:r>
              <a:rPr lang="en-US" sz="2800" i="1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has roots in ancient Greece, as well as Eastern Sources. In fact, evolution is part of the larger question of cosmogony, the study of the origin of the cosmos.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latin typeface="Tahoma" pitchFamily="34" charset="0"/>
                <a:cs typeface="Tahoma" pitchFamily="34" charset="0"/>
              </a:rPr>
              <a:t>The </a:t>
            </a:r>
            <a:r>
              <a:rPr lang="en-US" sz="2800" b="1" smtClean="0">
                <a:latin typeface="Tahoma" pitchFamily="34" charset="0"/>
                <a:cs typeface="Tahoma" pitchFamily="34" charset="0"/>
              </a:rPr>
              <a:t>evolution of the solar system</a:t>
            </a:r>
            <a:r>
              <a:rPr lang="en-US" sz="2800" i="1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has been a topic of speculation since the beginning of the shift away from a geocentric solar system.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latin typeface="Tahoma" pitchFamily="34" charset="0"/>
                <a:cs typeface="Tahoma" pitchFamily="34" charset="0"/>
              </a:rPr>
              <a:t>Kant actually advocated an early version of the nebular hypothesis.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latin typeface="Tahoma" pitchFamily="34" charset="0"/>
                <a:cs typeface="Tahoma" pitchFamily="34" charset="0"/>
              </a:rPr>
              <a:t>Evolutionary theory influenced science as a whole, including biology and psychology.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382000" cy="1981200"/>
          </a:xfrm>
        </p:spPr>
        <p:txBody>
          <a:bodyPr/>
          <a:lstStyle/>
          <a:p>
            <a:r>
              <a:rPr lang="en-US" sz="4000" smtClean="0">
                <a:latin typeface="Arial Black" pitchFamily="34" charset="0"/>
              </a:rPr>
              <a:t>Difference between the Nebular Hypothesis and the Big Bang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2057400"/>
            <a:ext cx="8763000" cy="457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cs typeface="Tahoma" pitchFamily="34" charset="0"/>
              </a:rPr>
              <a:t>The Nebular Hypothesis is an explanation for the formation of solar systems.</a:t>
            </a:r>
          </a:p>
          <a:p>
            <a:r>
              <a:rPr lang="en-US" smtClean="0">
                <a:latin typeface="Tahoma" pitchFamily="34" charset="0"/>
                <a:cs typeface="Tahoma" pitchFamily="34" charset="0"/>
              </a:rPr>
              <a:t>The Big Bang Theory explains the origins of this universe.</a:t>
            </a:r>
          </a:p>
          <a:p>
            <a:r>
              <a:rPr lang="en-US" smtClean="0">
                <a:latin typeface="Tahoma" pitchFamily="34" charset="0"/>
                <a:cs typeface="Tahoma" pitchFamily="34" charset="0"/>
              </a:rPr>
              <a:t>One as-yet unanswered question — what was the ORIGIN of the extremely compressed matter that exploded in the Big Bang and initiated our ever-expanding universe?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Geological Evolution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53400" cy="4953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One of the first to argue for </a:t>
            </a:r>
            <a:r>
              <a:rPr lang="en-US" sz="2800" i="1" smtClean="0">
                <a:latin typeface="Tahoma" pitchFamily="34" charset="0"/>
                <a:cs typeface="Tahoma" pitchFamily="34" charset="0"/>
              </a:rPr>
              <a:t>geological evolution 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was </a:t>
            </a:r>
            <a:r>
              <a:rPr lang="en-US" sz="2800" b="1" smtClean="0">
                <a:latin typeface="Tahoma" pitchFamily="34" charset="0"/>
                <a:cs typeface="Tahoma" pitchFamily="34" charset="0"/>
              </a:rPr>
              <a:t>George-Louis Leclerc, known as Comte de Buffon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.  But, theological authorities forced him to retract his views.</a:t>
            </a:r>
          </a:p>
          <a:p>
            <a:pPr eaLnBrk="1" hangingPunct="1"/>
            <a:r>
              <a:rPr lang="en-US" sz="2800" b="1" smtClean="0">
                <a:latin typeface="Tahoma" pitchFamily="34" charset="0"/>
                <a:cs typeface="Tahoma" pitchFamily="34" charset="0"/>
              </a:rPr>
              <a:t>Sir Charles Lyell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, the founder of modern geology, published </a:t>
            </a:r>
            <a:r>
              <a:rPr lang="en-US" sz="2800" i="1" smtClean="0">
                <a:latin typeface="Tahoma" pitchFamily="34" charset="0"/>
                <a:cs typeface="Tahoma" pitchFamily="34" charset="0"/>
              </a:rPr>
              <a:t>Principles of Geology 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in which he advocated </a:t>
            </a:r>
            <a:r>
              <a:rPr lang="en-US" sz="2800" b="1" smtClean="0">
                <a:latin typeface="Tahoma" pitchFamily="34" charset="0"/>
                <a:cs typeface="Tahoma" pitchFamily="34" charset="0"/>
              </a:rPr>
              <a:t>uniformitarianism</a:t>
            </a:r>
            <a:r>
              <a:rPr lang="en-US" sz="2800" i="1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(the view that changes on earth occur slowly and gradually) instead of </a:t>
            </a:r>
            <a:r>
              <a:rPr lang="en-US" sz="2800" b="1" smtClean="0">
                <a:latin typeface="Tahoma" pitchFamily="34" charset="0"/>
                <a:cs typeface="Tahoma" pitchFamily="34" charset="0"/>
              </a:rPr>
              <a:t>catastrophe theory</a:t>
            </a:r>
            <a:r>
              <a:rPr lang="en-US" sz="2800" i="1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(the view that geological changes had been quick and radical).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Organic Evolution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The emergence of theories of 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organic evolution</a:t>
            </a:r>
            <a:r>
              <a:rPr lang="en-US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has been a slow process that continues in contemporary society.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Significant impetus for theories of organic evolution came from difficulties within Christian creation theory.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latin typeface="Tahoma" pitchFamily="34" charset="0"/>
                <a:cs typeface="Tahoma" pitchFamily="34" charset="0"/>
              </a:rPr>
              <a:t>Comte de Buffon</a:t>
            </a:r>
            <a:r>
              <a:rPr lang="en-US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suggested that humans and apes may have common ancestors, and he studied humans developmentally.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</a:t>
            </a:r>
            <a:r>
              <a:rPr lang="en-US" b="1" dirty="0" smtClean="0">
                <a:latin typeface="Arial Black" pitchFamily="34" charset="0"/>
              </a:rPr>
              <a:t>Charles Darwin Comes on Stage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>
                <a:latin typeface="Tahoma" pitchFamily="34" charset="0"/>
                <a:cs typeface="Tahoma" pitchFamily="34" charset="0"/>
              </a:rPr>
              <a:t>Charles Darwin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, a theology student with interests in the natural sciences, was asked to join the voyage of the Beagle to examine life in and around South America.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ahoma" pitchFamily="34" charset="0"/>
                <a:cs typeface="Tahoma" pitchFamily="34" charset="0"/>
              </a:rPr>
              <a:t>After his return, Darwin read the work of </a:t>
            </a:r>
            <a:r>
              <a:rPr lang="en-US" sz="2800" b="1" smtClean="0">
                <a:latin typeface="Tahoma" pitchFamily="34" charset="0"/>
                <a:cs typeface="Tahoma" pitchFamily="34" charset="0"/>
              </a:rPr>
              <a:t>Thomas Malthus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, who described population growth relative to available resources.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ahoma" pitchFamily="34" charset="0"/>
                <a:cs typeface="Tahoma" pitchFamily="34" charset="0"/>
              </a:rPr>
              <a:t>Darwin presented </a:t>
            </a:r>
            <a:r>
              <a:rPr lang="en-US" sz="2800" b="1" smtClean="0">
                <a:latin typeface="Tahoma" pitchFamily="34" charset="0"/>
                <a:cs typeface="Tahoma" pitchFamily="34" charset="0"/>
              </a:rPr>
              <a:t>evolution by natural selection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 in a joint presentation with </a:t>
            </a:r>
            <a:r>
              <a:rPr lang="en-US" sz="2800" b="1" smtClean="0">
                <a:latin typeface="Tahoma" pitchFamily="34" charset="0"/>
                <a:cs typeface="Tahoma" pitchFamily="34" charset="0"/>
              </a:rPr>
              <a:t>Alfred Russel Wallace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, but Darwin was the first to publish the ideas in 1859 in his classicwork, </a:t>
            </a:r>
            <a:r>
              <a:rPr lang="en-US" sz="2800" b="1" i="1" smtClean="0">
                <a:latin typeface="Tahoma" pitchFamily="34" charset="0"/>
                <a:cs typeface="Tahoma" pitchFamily="34" charset="0"/>
              </a:rPr>
              <a:t>Origin of Species</a:t>
            </a:r>
            <a:r>
              <a:rPr lang="en-US" sz="2800" b="1" smtClean="0"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 Black" pitchFamily="34" charset="0"/>
              </a:rPr>
              <a:t>Growth of Organic Evolution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7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>
                <a:latin typeface="Tahoma" pitchFamily="34" charset="0"/>
                <a:cs typeface="Tahoma" pitchFamily="34" charset="0"/>
              </a:rPr>
              <a:t>Erasmus Darwin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, the grandfather of Charles Darwin, argued that plant life developed before animal life and that all animals evolved from the same organic material. The evolutionary mechanism he accepted was the </a:t>
            </a:r>
            <a:r>
              <a:rPr lang="en-US" sz="2800" b="1" smtClean="0">
                <a:latin typeface="Tahoma" pitchFamily="34" charset="0"/>
                <a:cs typeface="Tahoma" pitchFamily="34" charset="0"/>
              </a:rPr>
              <a:t>inheritance of acquired characteristics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>
                <a:latin typeface="Tahoma" pitchFamily="34" charset="0"/>
                <a:cs typeface="Tahoma" pitchFamily="34" charset="0"/>
              </a:rPr>
              <a:t>Jean-Baptiste Lamark</a:t>
            </a:r>
            <a:r>
              <a:rPr lang="en-US" sz="2800" i="1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promoted </a:t>
            </a:r>
            <a:r>
              <a:rPr lang="en-US" sz="2800" b="1" smtClean="0">
                <a:latin typeface="Tahoma" pitchFamily="34" charset="0"/>
                <a:cs typeface="Tahoma" pitchFamily="34" charset="0"/>
              </a:rPr>
              <a:t>progressionism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, the idea that there is a steady linear advance in nature from simple to more complex forms of life. Lamark also proposed the inheritance of acquired characteristics as the mechanism of evolution.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 Black" pitchFamily="34" charset="0"/>
              </a:rPr>
              <a:t>Darwin Becomes Lightening Rod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Evolution by </a:t>
            </a:r>
            <a:r>
              <a:rPr lang="en-US" i="1" dirty="0" smtClean="0">
                <a:latin typeface="Tahoma" pitchFamily="34" charset="0"/>
                <a:cs typeface="Tahoma" pitchFamily="34" charset="0"/>
              </a:rPr>
              <a:t>natural selection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implied the following: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1) Species tend to overpopulate.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2) There is variation in all populations.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3) There is a struggle for survival, and some variations will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do better than others at adapting to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the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environment.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4) The survivors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(superior adapters) will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pass benefits to the offspring.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 Black" pitchFamily="34" charset="0"/>
              </a:rPr>
              <a:t>Darwin’s Controversial Beliefs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80010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>
                <a:latin typeface="Tahoma" pitchFamily="34" charset="0"/>
                <a:cs typeface="Tahoma" pitchFamily="34" charset="0"/>
              </a:rPr>
              <a:t>Darwin argued, furthermore, that all changes that become fixed happen in this way, that all changes occur by </a:t>
            </a:r>
            <a:r>
              <a:rPr lang="en-US" sz="2800" b="1" smtClean="0">
                <a:latin typeface="Tahoma" pitchFamily="34" charset="0"/>
                <a:cs typeface="Tahoma" pitchFamily="34" charset="0"/>
              </a:rPr>
              <a:t>imperceptible gradations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, and that all changes arise originally by chance.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i="1" smtClean="0">
                <a:latin typeface="Tahoma" pitchFamily="34" charset="0"/>
                <a:cs typeface="Tahoma" pitchFamily="34" charset="0"/>
              </a:rPr>
              <a:t>Evolutionary theory was significant for psychology 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in a number of ways.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latin typeface="Tahoma" pitchFamily="34" charset="0"/>
                <a:cs typeface="Tahoma" pitchFamily="34" charset="0"/>
              </a:rPr>
              <a:t>Evolutionary theory provided the grounds for the psychological study of interspecies or </a:t>
            </a:r>
            <a:r>
              <a:rPr lang="en-US" sz="2800" b="1" smtClean="0">
                <a:latin typeface="Tahoma" pitchFamily="34" charset="0"/>
                <a:cs typeface="Tahoma" pitchFamily="34" charset="0"/>
              </a:rPr>
              <a:t>comparative psychology.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latin typeface="Tahoma" pitchFamily="34" charset="0"/>
                <a:cs typeface="Tahoma" pitchFamily="34" charset="0"/>
              </a:rPr>
              <a:t>Conway Lloyd Morgan</a:t>
            </a:r>
            <a:r>
              <a:rPr lang="en-US" sz="2800" i="1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advocated his </a:t>
            </a:r>
            <a:r>
              <a:rPr lang="en-US" sz="2800" b="1" smtClean="0">
                <a:latin typeface="Tahoma" pitchFamily="34" charset="0"/>
                <a:cs typeface="Tahoma" pitchFamily="34" charset="0"/>
              </a:rPr>
              <a:t>principle of parsimony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, a specific application of Ockham’s Razor (see Chapter 4), to limit the anthropomorphism encountered in much of early comparative psychology.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2233</TotalTime>
  <Words>634</Words>
  <Application>Microsoft Office PowerPoint</Application>
  <PresentationFormat>On-screen Show (4:3)</PresentationFormat>
  <Paragraphs>37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Naturalism and Humanitarianism </vt:lpstr>
      <vt:lpstr>Difference between the Nebular Hypothesis and the Big Bang Theory</vt:lpstr>
      <vt:lpstr>Geological Evolution</vt:lpstr>
      <vt:lpstr>Organic Evolution</vt:lpstr>
      <vt:lpstr> Charles Darwin Comes on Stage</vt:lpstr>
      <vt:lpstr>Growth of Organic Evolution</vt:lpstr>
      <vt:lpstr>Darwin Becomes Lightening Rod</vt:lpstr>
      <vt:lpstr>Darwin’s Controversial Beliefs</vt:lpstr>
    </vt:vector>
  </TitlesOfParts>
  <Company>The University of Texas at San Antonio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Isaac Newton (1642-1727)</dc:title>
  <dc:creator>Garza</dc:creator>
  <cp:lastModifiedBy>Raymond Garza</cp:lastModifiedBy>
  <cp:revision>32</cp:revision>
  <dcterms:created xsi:type="dcterms:W3CDTF">2006-02-13T18:39:57Z</dcterms:created>
  <dcterms:modified xsi:type="dcterms:W3CDTF">2012-10-01T16:19:29Z</dcterms:modified>
</cp:coreProperties>
</file>